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644" r:id="rId2"/>
    <p:sldId id="645" r:id="rId3"/>
    <p:sldId id="647" r:id="rId4"/>
    <p:sldId id="651" r:id="rId5"/>
    <p:sldId id="648" r:id="rId6"/>
    <p:sldId id="652" r:id="rId7"/>
    <p:sldId id="649" r:id="rId8"/>
    <p:sldId id="635" r:id="rId9"/>
    <p:sldId id="629" r:id="rId10"/>
    <p:sldId id="643" r:id="rId11"/>
    <p:sldId id="650" r:id="rId12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6"/>
    <p:restoredTop sz="94658"/>
  </p:normalViewPr>
  <p:slideViewPr>
    <p:cSldViewPr snapToGrid="0">
      <p:cViewPr varScale="1">
        <p:scale>
          <a:sx n="120" d="100"/>
          <a:sy n="120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s-HannesViira\Downloads\PM09_20250907-1957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Suguemiste arv</a:t>
            </a:r>
            <a:endParaRPr lang="et-E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3F-49CB-BDDA-95E74A5D8C8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3F-49CB-BDDA-95E74A5D8C85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F-49CB-BDDA-95E74A5D8C8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F-49CB-BDDA-95E74A5D8C8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3-4565-8585-D38EEB827D71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F-49CB-BDDA-95E74A5D8C85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3F-49CB-BDDA-95E74A5D8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'PM09'!$H$4:$AC$4</c:f>
              <c:strCache>
                <c:ptCount val="22"/>
                <c:pt idx="0">
                  <c:v>2004 IV kvartal</c:v>
                </c:pt>
                <c:pt idx="1">
                  <c:v>2005 IV kvartal</c:v>
                </c:pt>
                <c:pt idx="2">
                  <c:v>2006 IV kvartal</c:v>
                </c:pt>
                <c:pt idx="3">
                  <c:v>2007 IV kvartal</c:v>
                </c:pt>
                <c:pt idx="4">
                  <c:v>2008 IV kvartal</c:v>
                </c:pt>
                <c:pt idx="5">
                  <c:v>2009 IV kvartal</c:v>
                </c:pt>
                <c:pt idx="6">
                  <c:v>2010 IV kvartal</c:v>
                </c:pt>
                <c:pt idx="7">
                  <c:v>2011 IV kvartal</c:v>
                </c:pt>
                <c:pt idx="8">
                  <c:v>2012 IV kvartal</c:v>
                </c:pt>
                <c:pt idx="9">
                  <c:v>2013 IV kvartal</c:v>
                </c:pt>
                <c:pt idx="10">
                  <c:v>2014 IV kvartal</c:v>
                </c:pt>
                <c:pt idx="11">
                  <c:v>2015 IV kvartal</c:v>
                </c:pt>
                <c:pt idx="12">
                  <c:v>2016 IV kvartal</c:v>
                </c:pt>
                <c:pt idx="13">
                  <c:v>2017 IV kvartal</c:v>
                </c:pt>
                <c:pt idx="14">
                  <c:v>2018 IV kvartal</c:v>
                </c:pt>
                <c:pt idx="15">
                  <c:v>2019 IV kvartal</c:v>
                </c:pt>
                <c:pt idx="16">
                  <c:v>2020 IV kvartal</c:v>
                </c:pt>
                <c:pt idx="17">
                  <c:v>2021 IV kvartal</c:v>
                </c:pt>
                <c:pt idx="18">
                  <c:v>2022 IV kvartal</c:v>
                </c:pt>
                <c:pt idx="19">
                  <c:v>2023 IV kvartal</c:v>
                </c:pt>
                <c:pt idx="20">
                  <c:v>2024 IV kvartal</c:v>
                </c:pt>
                <c:pt idx="21">
                  <c:v>2025 IV kvartal*</c:v>
                </c:pt>
              </c:strCache>
            </c:strRef>
          </c:cat>
          <c:val>
            <c:numRef>
              <c:f>'PM09'!$H$5:$AC$5</c:f>
              <c:numCache>
                <c:formatCode>0.0</c:formatCode>
                <c:ptCount val="22"/>
                <c:pt idx="0">
                  <c:v>34.700000000000003</c:v>
                </c:pt>
                <c:pt idx="1">
                  <c:v>34.299999999999997</c:v>
                </c:pt>
                <c:pt idx="2">
                  <c:v>37.4</c:v>
                </c:pt>
                <c:pt idx="3">
                  <c:v>35.700000000000003</c:v>
                </c:pt>
                <c:pt idx="4">
                  <c:v>34.1</c:v>
                </c:pt>
                <c:pt idx="5">
                  <c:v>34.1</c:v>
                </c:pt>
                <c:pt idx="6">
                  <c:v>35.1</c:v>
                </c:pt>
                <c:pt idx="7">
                  <c:v>35.6</c:v>
                </c:pt>
                <c:pt idx="8">
                  <c:v>34.299999999999997</c:v>
                </c:pt>
                <c:pt idx="9">
                  <c:v>33.299999999999997</c:v>
                </c:pt>
                <c:pt idx="10">
                  <c:v>33.6</c:v>
                </c:pt>
                <c:pt idx="11">
                  <c:v>24.6</c:v>
                </c:pt>
                <c:pt idx="12">
                  <c:v>25.4</c:v>
                </c:pt>
                <c:pt idx="13">
                  <c:v>26</c:v>
                </c:pt>
                <c:pt idx="14">
                  <c:v>24.4</c:v>
                </c:pt>
                <c:pt idx="15">
                  <c:v>25.8</c:v>
                </c:pt>
                <c:pt idx="16">
                  <c:v>27.3</c:v>
                </c:pt>
                <c:pt idx="17">
                  <c:v>25.7</c:v>
                </c:pt>
                <c:pt idx="18">
                  <c:v>22.5</c:v>
                </c:pt>
                <c:pt idx="19">
                  <c:v>24.1</c:v>
                </c:pt>
                <c:pt idx="20">
                  <c:v>23.4</c:v>
                </c:pt>
                <c:pt idx="21" formatCode="General">
                  <c:v>12.799999999999999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3F-49CB-BDDA-95E74A5D8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20580879"/>
        <c:axId val="1531500239"/>
      </c:barChart>
      <c:catAx>
        <c:axId val="192058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31500239"/>
        <c:crosses val="autoZero"/>
        <c:auto val="1"/>
        <c:lblAlgn val="ctr"/>
        <c:lblOffset val="100"/>
        <c:noMultiLvlLbl val="0"/>
      </c:catAx>
      <c:valAx>
        <c:axId val="153150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1000 looma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92058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8554C-B505-9D44-8F24-A459B3ED2E26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659A6-645E-274A-A931-291B2CA3821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5551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C26B-1298-49F3-B3DB-A0C449ADE6BD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723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ACF1-BAB5-507C-21C2-2F886756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8637B3A8-E846-9D50-B526-AA9714E34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EE59F0AC-BFB5-D057-A612-910A21AEF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DA71FE0-1043-A973-3442-32A63231E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C26B-1298-49F3-B3DB-A0C449ADE6BD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19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8E9D-C8AE-A45D-B6CE-DAD174B85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1D9EF-93F2-B144-E7EE-AC8BEBA05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481D-0CB2-C5E7-C75A-38D142A6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B20B-0501-A1BB-A8E7-55F41D02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73F7-D790-082C-EB32-AF3FC99D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62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F0B7-73E6-9E13-7F3F-13BB7DE3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27BB2-7003-C7CF-F9BC-CE91F9A24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0757-6A32-03F2-1EC0-0E0F1C3A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B704-B766-8317-A0A4-64CB286C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295E-E41A-460C-2A0F-09888433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3116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2A378-329E-C160-5712-EAE69303A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EB16C-369F-AF1E-B486-4E724C469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3D5D-5B49-EF5C-1FC9-A8AA8DA2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6A4D-4AAC-0786-227A-6FF607DA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9F41-55F5-C41F-A3B5-3F69AE51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313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D492-244D-06A1-C6BA-5E325A8F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8299-862F-0519-EB2B-AFB885BC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6F6A-8036-460E-D3EF-3330514E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6FEB-241D-8C2B-770D-068CCF90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37D0-4105-D8C0-FDAE-2AC7D00C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4679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042A-64F6-ABB7-FEA1-7A1D6F38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70E3F-17B5-A8A9-E4B5-B2F7C3DA1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408BE-83E4-950B-D221-1D80D7EB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09672-C9A1-65E2-A678-4EADE6CD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11FB9-9688-AB68-B3F0-5DAD3130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60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7DF-3482-6E4D-A89B-CCA18F92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F751-A4AF-7602-1E84-149953FF2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4B53-C2D0-054B-3556-4B83DB42A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3F56-1054-0655-B99E-D44550A3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7A97D-DC27-7346-3BAA-F473949C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02DE-D615-2189-804A-73C5D529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702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0533-4C91-D8FC-1CDC-D79CF21A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5244-8E2D-B2E9-27E8-1B5CEC92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4B5B7-3090-1ED3-6951-DC6B2F14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A93D7-FFAE-B1E5-603A-3768D2DC7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2E3A6-FD31-5AC4-DE5B-318D88B6B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3A22A-1B46-2101-8C6F-4903C6B8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311BF-D1F9-35C4-EF8F-16440D1A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57DB0-9187-FCD1-D38B-68205016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9793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9A99-1498-F151-5C4C-A849AFD2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F1D5D-851D-A06E-2496-C091C85B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0D839-1AB1-D9DE-C80C-77F523E6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5E872-BFAF-0C42-D125-2B2FE357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2053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BE90D-4BD8-4C8B-3CC8-0C43C15F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48B6E-8C6F-C808-21D2-7AEDE0C9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86963-A874-6058-CF33-2A9BF3A0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5300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47B9-F7E4-F9DA-A8BD-040F8436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C9CA-4AC0-6502-EDBF-9FEA9BEC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B919F-2C7D-DA6F-26D4-7F363B9B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632B6-5A92-0F71-BC48-87C9ACE2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4F15-0EF7-886C-8E21-75135B0A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610E1-0074-DBA2-EEE8-44B25636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130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6154-1350-4815-102C-DE1B490D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54219-60BD-A284-F22E-76CA14BE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B230-B57D-281A-58F0-C2A7DE95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D9058-909B-4ADF-7A7A-DA4B1D06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A5CEB-453B-3B4B-06EB-36924B98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262CF-4EB0-FAD7-1538-C1D896DE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466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7607E-6BB1-C20A-F85C-1AB1F5BE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A267-64AD-8BFB-C95B-EF340148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7DFED-45D8-56DE-4BE1-585B097FC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8F4BE-1826-F249-B08D-0631A9F94EF4}" type="datetimeFigureOut">
              <a:rPr lang="en-EE" smtClean="0"/>
              <a:t>22.02.2026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1375-3A37-E418-5C1C-8F422324F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EF86-A0EC-0C69-9FBC-69698AF56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17AC0-854F-444D-8279-19D28664638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886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ta.agri.ee/sigade-aafrika-katk/sigade-aafrika-katk/juhendmaterjalid#accordion--bioturvalisuse-info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B6C31-8EB3-346A-F6B4-E9B5AC2DA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marL="445199" lvl="1" indent="-271463" algn="l">
              <a:lnSpc>
                <a:spcPct val="90000"/>
              </a:lnSpc>
            </a:pPr>
            <a:r>
              <a:rPr lang="en-US" sz="5500"/>
              <a:t>STAREEGILINE EESMÄRK </a:t>
            </a:r>
            <a:br>
              <a:rPr lang="en-US" sz="5500"/>
            </a:br>
            <a:r>
              <a:rPr lang="en-US" sz="5500"/>
              <a:t>SAK VABA EESTI</a:t>
            </a:r>
            <a:br>
              <a:rPr lang="en-US" sz="5500"/>
            </a:br>
            <a:endParaRPr lang="en-EE" sz="5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5564B-A60D-F091-9BC7-51A7F4AB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EE" dirty="0"/>
              <a:t>Koostöös on jõud!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624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413F4-D68D-85B7-0C83-1834F3615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6BAE03-E850-293A-0721-499DF905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/>
          <a:stretch>
            <a:fillRect/>
          </a:stretch>
        </p:blipFill>
        <p:spPr>
          <a:xfrm>
            <a:off x="7451432" y="0"/>
            <a:ext cx="4740568" cy="68580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1241202-E626-D68E-6D09-88C31012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962281" cy="14996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Sealihasektor</a:t>
            </a:r>
            <a:r>
              <a:rPr lang="en-US" dirty="0"/>
              <a:t>: Sak-I </a:t>
            </a:r>
            <a:r>
              <a:rPr lang="en-US" dirty="0" err="1"/>
              <a:t>majanduslik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väärtusahelas</a:t>
            </a:r>
            <a:r>
              <a:rPr lang="en-US" dirty="0"/>
              <a:t> (2)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2E16B46-C4D2-D8E7-60D5-0A05B25C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6125702" cy="4366974"/>
          </a:xfrm>
        </p:spPr>
        <p:txBody>
          <a:bodyPr>
            <a:normAutofit lnSpcReduction="10000"/>
          </a:bodyPr>
          <a:lstStyle/>
          <a:p>
            <a:r>
              <a:rPr lang="en-US" sz="1800" u="sng" dirty="0"/>
              <a:t>SAK-</a:t>
            </a:r>
            <a:r>
              <a:rPr lang="en-US" sz="1800" u="sng" dirty="0" err="1"/>
              <a:t>i</a:t>
            </a:r>
            <a:r>
              <a:rPr lang="en-US" sz="1800" u="sng" dirty="0"/>
              <a:t> </a:t>
            </a:r>
            <a:r>
              <a:rPr lang="en-US" sz="1800" u="sng" dirty="0" err="1"/>
              <a:t>hinnanguline</a:t>
            </a:r>
            <a:r>
              <a:rPr lang="en-US" sz="1800" u="sng" dirty="0"/>
              <a:t> </a:t>
            </a:r>
            <a:r>
              <a:rPr lang="en-US" sz="1800" u="sng" dirty="0" err="1"/>
              <a:t>majanduslik</a:t>
            </a:r>
            <a:r>
              <a:rPr lang="en-US" sz="1800" u="sng" dirty="0"/>
              <a:t> </a:t>
            </a:r>
            <a:r>
              <a:rPr lang="en-US" sz="1800" u="sng" dirty="0" err="1"/>
              <a:t>mõju</a:t>
            </a:r>
            <a:r>
              <a:rPr lang="en-US" sz="1800" u="sng" dirty="0"/>
              <a:t> 2026. </a:t>
            </a:r>
            <a:r>
              <a:rPr lang="en-US" sz="1800" u="sng" dirty="0" err="1"/>
              <a:t>aastal</a:t>
            </a:r>
            <a:r>
              <a:rPr lang="en-US" sz="1800" u="sng" dirty="0"/>
              <a:t> ja </a:t>
            </a:r>
            <a:r>
              <a:rPr lang="en-US" sz="1800" u="sng" dirty="0" err="1"/>
              <a:t>kui</a:t>
            </a:r>
            <a:r>
              <a:rPr lang="en-US" sz="1800" u="sng" dirty="0"/>
              <a:t> </a:t>
            </a:r>
            <a:r>
              <a:rPr lang="en-US" sz="1800" u="sng" dirty="0" err="1"/>
              <a:t>sektor</a:t>
            </a:r>
            <a:r>
              <a:rPr lang="en-US" sz="1800" u="sng" dirty="0"/>
              <a:t> </a:t>
            </a:r>
            <a:r>
              <a:rPr lang="en-US" sz="1800" u="sng" dirty="0" err="1"/>
              <a:t>ei</a:t>
            </a:r>
            <a:r>
              <a:rPr lang="en-US" sz="1800" u="sng" dirty="0"/>
              <a:t> </a:t>
            </a:r>
            <a:r>
              <a:rPr lang="en-US" sz="1800" u="sng" dirty="0" err="1"/>
              <a:t>taastu</a:t>
            </a:r>
            <a:r>
              <a:rPr lang="en-US" sz="1800" u="sng" dirty="0"/>
              <a:t>, </a:t>
            </a:r>
            <a:r>
              <a:rPr lang="en-US" sz="1800" u="sng" dirty="0" err="1"/>
              <a:t>siis</a:t>
            </a:r>
            <a:r>
              <a:rPr lang="en-US" sz="1800" u="sng" dirty="0"/>
              <a:t> </a:t>
            </a:r>
            <a:r>
              <a:rPr lang="en-US" sz="1800" u="sng" dirty="0" err="1"/>
              <a:t>igal</a:t>
            </a:r>
            <a:r>
              <a:rPr lang="en-US" sz="1800" u="sng" dirty="0"/>
              <a:t> </a:t>
            </a:r>
            <a:r>
              <a:rPr lang="en-US" sz="1800" u="sng" dirty="0" err="1"/>
              <a:t>järgneval</a:t>
            </a:r>
            <a:r>
              <a:rPr lang="en-US" sz="1800" u="sng" dirty="0"/>
              <a:t> </a:t>
            </a:r>
            <a:r>
              <a:rPr lang="en-US" sz="1800" u="sng" dirty="0" err="1"/>
              <a:t>aastal</a:t>
            </a:r>
            <a:r>
              <a:rPr lang="en-US" sz="1800" u="sng" dirty="0"/>
              <a:t>: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Tootmata</a:t>
            </a:r>
            <a:r>
              <a:rPr lang="en-US" sz="1800" dirty="0"/>
              <a:t> </a:t>
            </a:r>
            <a:r>
              <a:rPr lang="en-US" sz="1800" dirty="0" err="1"/>
              <a:t>jääb</a:t>
            </a:r>
            <a:r>
              <a:rPr lang="en-US" sz="1800" dirty="0"/>
              <a:t> 160 000 m</a:t>
            </a:r>
            <a:r>
              <a:rPr lang="en-US" sz="1800" baseline="30000" dirty="0"/>
              <a:t>3</a:t>
            </a:r>
            <a:r>
              <a:rPr lang="en-US" sz="1800" dirty="0"/>
              <a:t> </a:t>
            </a:r>
            <a:r>
              <a:rPr lang="en-US" sz="1800" dirty="0" err="1"/>
              <a:t>läga</a:t>
            </a:r>
            <a:r>
              <a:rPr lang="en-US" sz="1800" dirty="0"/>
              <a:t> – </a:t>
            </a:r>
            <a:r>
              <a:rPr lang="en-US" sz="1800" dirty="0" err="1"/>
              <a:t>toiteelementide</a:t>
            </a:r>
            <a:r>
              <a:rPr lang="en-US" sz="1800" dirty="0"/>
              <a:t> </a:t>
            </a:r>
            <a:r>
              <a:rPr lang="en-US" sz="1800" dirty="0" err="1"/>
              <a:t>kompenseerimiseks</a:t>
            </a:r>
            <a:r>
              <a:rPr lang="en-US" sz="1800" dirty="0"/>
              <a:t> </a:t>
            </a:r>
            <a:r>
              <a:rPr lang="en-US" sz="1800" dirty="0" err="1"/>
              <a:t>täiendav</a:t>
            </a:r>
            <a:r>
              <a:rPr lang="en-US" sz="1800" dirty="0"/>
              <a:t> </a:t>
            </a:r>
            <a:r>
              <a:rPr lang="en-US" sz="1800" dirty="0" err="1"/>
              <a:t>kulu</a:t>
            </a:r>
            <a:r>
              <a:rPr lang="en-US" sz="1800" dirty="0"/>
              <a:t> </a:t>
            </a:r>
            <a:r>
              <a:rPr lang="en-US" sz="1800" dirty="0" err="1"/>
              <a:t>mineraalväetiste</a:t>
            </a:r>
            <a:r>
              <a:rPr lang="en-US" sz="1800" dirty="0"/>
              <a:t> </a:t>
            </a:r>
            <a:r>
              <a:rPr lang="en-US" sz="1800" dirty="0" err="1"/>
              <a:t>ostmiseks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1,7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dirty="0"/>
              <a:t>, </a:t>
            </a:r>
            <a:r>
              <a:rPr lang="en-US" sz="1800" dirty="0" err="1"/>
              <a:t>läga</a:t>
            </a:r>
            <a:r>
              <a:rPr lang="en-US" sz="1800" dirty="0"/>
              <a:t> </a:t>
            </a:r>
            <a:r>
              <a:rPr lang="en-US" sz="1800" dirty="0" err="1"/>
              <a:t>laotamisteenuse</a:t>
            </a:r>
            <a:r>
              <a:rPr lang="en-US" sz="1800" dirty="0"/>
              <a:t> </a:t>
            </a:r>
            <a:r>
              <a:rPr lang="en-US" sz="1800" dirty="0" err="1"/>
              <a:t>maht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-0,75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dirty="0"/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Nõudlus</a:t>
            </a:r>
            <a:r>
              <a:rPr lang="en-US" sz="1800" dirty="0"/>
              <a:t> </a:t>
            </a:r>
            <a:r>
              <a:rPr lang="en-US" sz="1800" dirty="0" err="1"/>
              <a:t>veterinaaride</a:t>
            </a:r>
            <a:r>
              <a:rPr lang="en-US" sz="1800" dirty="0"/>
              <a:t> </a:t>
            </a:r>
            <a:r>
              <a:rPr lang="en-US" sz="1800" dirty="0" err="1"/>
              <a:t>teenuse</a:t>
            </a:r>
            <a:r>
              <a:rPr lang="en-US" sz="1800" dirty="0"/>
              <a:t> </a:t>
            </a:r>
            <a:r>
              <a:rPr lang="en-US" sz="1800" dirty="0" err="1"/>
              <a:t>järele</a:t>
            </a:r>
            <a:r>
              <a:rPr lang="en-US" sz="1800" dirty="0"/>
              <a:t> </a:t>
            </a:r>
            <a:r>
              <a:rPr lang="en-US" sz="1800" dirty="0" err="1"/>
              <a:t>võib</a:t>
            </a:r>
            <a:r>
              <a:rPr lang="en-US" sz="1800" dirty="0"/>
              <a:t> </a:t>
            </a:r>
            <a:r>
              <a:rPr lang="en-US" sz="1800" dirty="0" err="1"/>
              <a:t>väheneda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1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euro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võrra</a:t>
            </a:r>
            <a:r>
              <a:rPr lang="en-US" sz="1800" dirty="0"/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Mõju</a:t>
            </a:r>
            <a:r>
              <a:rPr lang="en-US" sz="1800" dirty="0"/>
              <a:t> </a:t>
            </a:r>
            <a:r>
              <a:rPr lang="en-US" sz="1800" dirty="0" err="1"/>
              <a:t>teenuseid</a:t>
            </a:r>
            <a:r>
              <a:rPr lang="en-US" sz="1800" dirty="0"/>
              <a:t> </a:t>
            </a:r>
            <a:r>
              <a:rPr lang="en-US" sz="1800" dirty="0" err="1"/>
              <a:t>pakkuvatele</a:t>
            </a:r>
            <a:r>
              <a:rPr lang="en-US" sz="1800" dirty="0"/>
              <a:t> </a:t>
            </a:r>
            <a:r>
              <a:rPr lang="en-US" sz="1800" dirty="0" err="1"/>
              <a:t>ettevõtetele</a:t>
            </a:r>
            <a:r>
              <a:rPr lang="en-US" sz="1800" dirty="0"/>
              <a:t> – </a:t>
            </a:r>
            <a:r>
              <a:rPr lang="en-US" sz="1800" dirty="0" err="1"/>
              <a:t>loomade</a:t>
            </a:r>
            <a:r>
              <a:rPr lang="en-US" sz="1800" dirty="0"/>
              <a:t> transport, </a:t>
            </a:r>
            <a:r>
              <a:rPr lang="en-US" sz="1800" dirty="0" err="1"/>
              <a:t>aretusühistu</a:t>
            </a:r>
            <a:r>
              <a:rPr lang="en-US" sz="1800" dirty="0"/>
              <a:t>, </a:t>
            </a:r>
            <a:r>
              <a:rPr lang="en-US" sz="1800" dirty="0" err="1"/>
              <a:t>jõudluskontroll</a:t>
            </a:r>
            <a:r>
              <a:rPr lang="en-US" sz="1800" dirty="0"/>
              <a:t>.  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Tapamajad</a:t>
            </a:r>
            <a:r>
              <a:rPr lang="en-US" sz="1800" dirty="0"/>
              <a:t> </a:t>
            </a:r>
            <a:r>
              <a:rPr lang="en-US" sz="1800" dirty="0" err="1"/>
              <a:t>jäävad</a:t>
            </a:r>
            <a:r>
              <a:rPr lang="en-US" sz="1800" dirty="0"/>
              <a:t> </a:t>
            </a:r>
            <a:r>
              <a:rPr lang="en-US" sz="1800" dirty="0" err="1"/>
              <a:t>töötama</a:t>
            </a:r>
            <a:r>
              <a:rPr lang="en-US" sz="1800" dirty="0"/>
              <a:t> </a:t>
            </a:r>
            <a:r>
              <a:rPr lang="en-US" sz="1800" dirty="0" err="1"/>
              <a:t>väiksema</a:t>
            </a:r>
            <a:r>
              <a:rPr lang="en-US" sz="1800" dirty="0"/>
              <a:t> </a:t>
            </a:r>
            <a:r>
              <a:rPr lang="en-US" sz="1800" dirty="0" err="1"/>
              <a:t>koormusega</a:t>
            </a:r>
            <a:r>
              <a:rPr lang="en-US" sz="1800" dirty="0"/>
              <a:t>, </a:t>
            </a:r>
            <a:r>
              <a:rPr lang="en-US" sz="1800" dirty="0" err="1"/>
              <a:t>st</a:t>
            </a:r>
            <a:r>
              <a:rPr lang="en-US" sz="1800" dirty="0"/>
              <a:t> </a:t>
            </a:r>
            <a:r>
              <a:rPr lang="en-US" sz="1800" dirty="0" err="1"/>
              <a:t>kulud</a:t>
            </a:r>
            <a:r>
              <a:rPr lang="en-US" sz="1800" dirty="0"/>
              <a:t> </a:t>
            </a:r>
            <a:r>
              <a:rPr lang="en-US" sz="1800" dirty="0" err="1"/>
              <a:t>ühe</a:t>
            </a:r>
            <a:r>
              <a:rPr lang="en-US" sz="1800" dirty="0"/>
              <a:t> </a:t>
            </a:r>
            <a:r>
              <a:rPr lang="en-US" sz="1800" dirty="0" err="1"/>
              <a:t>looma</a:t>
            </a:r>
            <a:r>
              <a:rPr lang="en-US" sz="1800" dirty="0"/>
              <a:t> </a:t>
            </a:r>
            <a:r>
              <a:rPr lang="en-US" sz="1800" dirty="0" err="1"/>
              <a:t>tapmiseks</a:t>
            </a:r>
            <a:r>
              <a:rPr lang="en-US" sz="1800" dirty="0"/>
              <a:t> </a:t>
            </a:r>
            <a:r>
              <a:rPr lang="en-US" sz="1800" dirty="0" err="1"/>
              <a:t>suurenevad</a:t>
            </a:r>
            <a:r>
              <a:rPr lang="en-US" sz="1800" dirty="0"/>
              <a:t>, </a:t>
            </a:r>
            <a:r>
              <a:rPr lang="en-US" sz="1800" dirty="0" err="1"/>
              <a:t>mõjutab</a:t>
            </a:r>
            <a:r>
              <a:rPr lang="en-US" sz="1800" dirty="0"/>
              <a:t> </a:t>
            </a:r>
            <a:r>
              <a:rPr lang="en-US" sz="1800" dirty="0" err="1"/>
              <a:t>lihatööstuste</a:t>
            </a:r>
            <a:r>
              <a:rPr lang="en-US" sz="1800" dirty="0"/>
              <a:t> </a:t>
            </a:r>
            <a:r>
              <a:rPr lang="en-US" sz="1800" dirty="0" err="1"/>
              <a:t>konkurentsivõimet</a:t>
            </a:r>
            <a:r>
              <a:rPr lang="en-US" sz="1800" dirty="0"/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Tühjaks</a:t>
            </a:r>
            <a:r>
              <a:rPr lang="en-US" sz="1800" dirty="0"/>
              <a:t> </a:t>
            </a:r>
            <a:r>
              <a:rPr lang="en-US" sz="1800" dirty="0" err="1"/>
              <a:t>jäänud</a:t>
            </a:r>
            <a:r>
              <a:rPr lang="en-US" sz="1800" dirty="0"/>
              <a:t> </a:t>
            </a:r>
            <a:r>
              <a:rPr lang="en-US" sz="1800" dirty="0" err="1"/>
              <a:t>hooneid</a:t>
            </a:r>
            <a:r>
              <a:rPr lang="en-US" sz="1800" dirty="0"/>
              <a:t> on </a:t>
            </a:r>
            <a:r>
              <a:rPr lang="en-US" sz="1800" dirty="0" err="1"/>
              <a:t>vaja</a:t>
            </a:r>
            <a:r>
              <a:rPr lang="en-US" sz="1800" dirty="0"/>
              <a:t> </a:t>
            </a:r>
            <a:r>
              <a:rPr lang="en-US" sz="1800" dirty="0" err="1"/>
              <a:t>kütta</a:t>
            </a:r>
            <a:r>
              <a:rPr lang="en-US" sz="1800" dirty="0"/>
              <a:t> </a:t>
            </a:r>
            <a:r>
              <a:rPr lang="en-US" sz="1800" dirty="0" err="1"/>
              <a:t>sügisest</a:t>
            </a:r>
            <a:r>
              <a:rPr lang="en-US" sz="1800" dirty="0"/>
              <a:t> </a:t>
            </a:r>
            <a:r>
              <a:rPr lang="en-US" sz="1800" dirty="0" err="1"/>
              <a:t>kevadeni</a:t>
            </a:r>
            <a:r>
              <a:rPr lang="en-US" sz="1800" dirty="0"/>
              <a:t> – </a:t>
            </a:r>
            <a:r>
              <a:rPr lang="en-US" sz="1800" dirty="0" err="1"/>
              <a:t>täiendav</a:t>
            </a:r>
            <a:r>
              <a:rPr lang="en-US" sz="1800" dirty="0"/>
              <a:t> </a:t>
            </a:r>
            <a:r>
              <a:rPr lang="en-US" sz="1800" dirty="0" err="1"/>
              <a:t>kulu</a:t>
            </a:r>
            <a:r>
              <a:rPr lang="en-US" sz="1800" dirty="0"/>
              <a:t>, </a:t>
            </a:r>
            <a:r>
              <a:rPr lang="en-US" sz="1800" dirty="0" err="1"/>
              <a:t>varem</a:t>
            </a:r>
            <a:r>
              <a:rPr lang="en-US" sz="1800" dirty="0"/>
              <a:t> </a:t>
            </a:r>
            <a:r>
              <a:rPr lang="en-US" sz="1800" dirty="0" err="1"/>
              <a:t>köeti</a:t>
            </a:r>
            <a:r>
              <a:rPr lang="en-US" sz="1800" dirty="0"/>
              <a:t> </a:t>
            </a:r>
            <a:r>
              <a:rPr lang="en-US" sz="1800" dirty="0" err="1"/>
              <a:t>loomade</a:t>
            </a:r>
            <a:r>
              <a:rPr lang="en-US" sz="1800" dirty="0"/>
              <a:t> </a:t>
            </a:r>
            <a:r>
              <a:rPr lang="en-US" sz="1800" dirty="0" err="1"/>
              <a:t>kehasoojusega</a:t>
            </a:r>
            <a:r>
              <a:rPr lang="en-US" sz="1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90F8E-EDBE-065B-3DF5-CD378D7F1D3C}"/>
              </a:ext>
            </a:extLst>
          </p:cNvPr>
          <p:cNvSpPr txBox="1"/>
          <p:nvPr/>
        </p:nvSpPr>
        <p:spPr>
          <a:xfrm>
            <a:off x="1024128" y="6362295"/>
            <a:ext cx="4740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Allikas: EPKK </a:t>
            </a:r>
            <a:r>
              <a:rPr lang="en-US" sz="1100" dirty="0" err="1"/>
              <a:t>arvutused</a:t>
            </a: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267899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8566-AE76-37E9-06E9-D238D13B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F914-64D7-0060-2370-2ACECD0A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marL="445199" lvl="1" indent="-271463" algn="l">
              <a:lnSpc>
                <a:spcPct val="90000"/>
              </a:lnSpc>
            </a:pPr>
            <a:r>
              <a:rPr lang="en-US" sz="5500"/>
              <a:t>STAREEGILINE EESMÄRK </a:t>
            </a:r>
            <a:br>
              <a:rPr lang="en-US" sz="5500"/>
            </a:br>
            <a:r>
              <a:rPr lang="en-US" sz="5500"/>
              <a:t>SAK VABA EESTI</a:t>
            </a:r>
            <a:br>
              <a:rPr lang="en-US" sz="5500"/>
            </a:br>
            <a:endParaRPr lang="en-EE" sz="5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ED5A1-04AB-115D-9F2F-75EE84D8B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EE" dirty="0"/>
              <a:t>Koostöös on jõud! </a:t>
            </a:r>
          </a:p>
          <a:p>
            <a:pPr algn="l"/>
            <a:r>
              <a:rPr lang="en-GB" dirty="0">
                <a:hlinkClick r:id="rId2" tooltip="https://pta.agri.ee/sigade-aafrika-katk/sigade-aafrika-katk/juhendmaterjalid#accordion--bioturvalisuse-infop"/>
              </a:rPr>
              <a:t>https://pta.agri.ee/sigade-aafrika-katk/sigade-aafrika-katk/juhendmaterjalid#accordion--bioturvalisuse-infop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3706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0FDAE-B73A-17B8-8CF6-9DBDA161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8432900" cy="2213635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43893-EA1F-11B3-D6EB-8794D1C8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KODUSIGADE ARV 31.01.2026</a:t>
            </a:r>
          </a:p>
        </p:txBody>
      </p:sp>
    </p:spTree>
    <p:extLst>
      <p:ext uri="{BB962C8B-B14F-4D97-AF65-F5344CB8AC3E}">
        <p14:creationId xmlns:p14="http://schemas.microsoft.com/office/powerpoint/2010/main" val="387305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BDA6E-3F06-DCD7-8DF1-53E56876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4" y="611417"/>
            <a:ext cx="8706272" cy="48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FCC26-6FF7-6603-2109-C50B94BA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8" y="643466"/>
            <a:ext cx="79303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26577-E31D-9C93-62D6-F013E740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6" y="607328"/>
            <a:ext cx="9076765" cy="50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32EB7-88DC-CB66-BA3C-E7D57BCB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558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A6AE5-6C16-C909-CE64-99BE6054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juhtub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2026?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dirty="0"/>
            </a:br>
            <a:r>
              <a:rPr lang="en-US" sz="2800" dirty="0"/>
              <a:t>https://</a:t>
            </a:r>
            <a:r>
              <a:rPr lang="en-US" sz="2800" dirty="0" err="1"/>
              <a:t>experience.arcgis.com</a:t>
            </a:r>
            <a:r>
              <a:rPr lang="en-US" sz="2800" dirty="0"/>
              <a:t>/experience/937960e0d7b94ddfb1d8e15fb6f0589b?org=</a:t>
            </a:r>
            <a:r>
              <a:rPr lang="en-US" sz="2800" dirty="0" err="1"/>
              <a:t>pta-agri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975BC-FA50-AFE7-AC60-21ECC0F2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197"/>
          <a:stretch>
            <a:fillRect/>
          </a:stretch>
        </p:blipFill>
        <p:spPr>
          <a:xfrm>
            <a:off x="5922492" y="1838782"/>
            <a:ext cx="5536001" cy="31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1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2576A5-54CE-ACA8-CD2E-729251A4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Eksistentsiaalne</a:t>
            </a:r>
            <a:r>
              <a:rPr lang="en-US" dirty="0"/>
              <a:t> </a:t>
            </a:r>
            <a:r>
              <a:rPr lang="en-US" dirty="0" err="1"/>
              <a:t>kriis</a:t>
            </a:r>
            <a:r>
              <a:rPr lang="en-US" dirty="0"/>
              <a:t> </a:t>
            </a:r>
            <a:r>
              <a:rPr lang="en-US" dirty="0" err="1"/>
              <a:t>seakasvatuses</a:t>
            </a:r>
            <a:endParaRPr lang="et-E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DAD8849-1FDF-64DD-F866-DC83473C62CB}"/>
              </a:ext>
            </a:extLst>
          </p:cNvPr>
          <p:cNvGraphicFramePr>
            <a:graphicFrameLocks/>
          </p:cNvGraphicFramePr>
          <p:nvPr/>
        </p:nvGraphicFramePr>
        <p:xfrm>
          <a:off x="1024128" y="1906621"/>
          <a:ext cx="9720071" cy="4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A4598F-F569-7369-486A-1F5E0993F194}"/>
              </a:ext>
            </a:extLst>
          </p:cNvPr>
          <p:cNvSpPr txBox="1"/>
          <p:nvPr/>
        </p:nvSpPr>
        <p:spPr>
          <a:xfrm>
            <a:off x="1024128" y="6379228"/>
            <a:ext cx="4740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Allikad</a:t>
            </a:r>
            <a:r>
              <a:rPr lang="en-US" sz="1100" dirty="0"/>
              <a:t>: </a:t>
            </a:r>
            <a:r>
              <a:rPr lang="en-US" sz="1100" dirty="0" err="1"/>
              <a:t>Statistikaamet</a:t>
            </a:r>
            <a:r>
              <a:rPr lang="en-US" sz="1100" dirty="0"/>
              <a:t> PM09; EPKK </a:t>
            </a:r>
            <a:r>
              <a:rPr lang="en-US" sz="1100" dirty="0" err="1"/>
              <a:t>arvutused</a:t>
            </a:r>
            <a:endParaRPr lang="et-EE" sz="1100" dirty="0"/>
          </a:p>
        </p:txBody>
      </p:sp>
      <p:cxnSp>
        <p:nvCxnSpPr>
          <p:cNvPr id="7" name="Sirgkonnektor 6">
            <a:extLst>
              <a:ext uri="{FF2B5EF4-FFF2-40B4-BE49-F238E27FC236}">
                <a16:creationId xmlns:a16="http://schemas.microsoft.com/office/drawing/2014/main" id="{2C079991-59B6-A143-DA6A-04680559E400}"/>
              </a:ext>
            </a:extLst>
          </p:cNvPr>
          <p:cNvCxnSpPr>
            <a:cxnSpLocks/>
          </p:cNvCxnSpPr>
          <p:nvPr/>
        </p:nvCxnSpPr>
        <p:spPr>
          <a:xfrm flipV="1">
            <a:off x="6536987" y="2159540"/>
            <a:ext cx="3104574" cy="759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058EAB-9311-7698-5505-3A987A6F17C6}"/>
              </a:ext>
            </a:extLst>
          </p:cNvPr>
          <p:cNvSpPr txBox="1"/>
          <p:nvPr/>
        </p:nvSpPr>
        <p:spPr>
          <a:xfrm>
            <a:off x="9641561" y="1072684"/>
            <a:ext cx="191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Pärast</a:t>
            </a:r>
            <a:r>
              <a:rPr lang="en-US" dirty="0"/>
              <a:t> SAK-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esimest</a:t>
            </a:r>
            <a:r>
              <a:rPr lang="en-US" dirty="0"/>
              <a:t> </a:t>
            </a:r>
            <a:r>
              <a:rPr lang="en-US" dirty="0" err="1"/>
              <a:t>lainet</a:t>
            </a:r>
            <a:r>
              <a:rPr lang="en-US" dirty="0"/>
              <a:t> </a:t>
            </a:r>
            <a:r>
              <a:rPr lang="en-US" dirty="0" err="1"/>
              <a:t>emiste</a:t>
            </a:r>
            <a:r>
              <a:rPr lang="en-US" dirty="0"/>
              <a:t> </a:t>
            </a:r>
            <a:r>
              <a:rPr lang="en-US" dirty="0" err="1"/>
              <a:t>arv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taastunud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349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90C4A3B-17D4-7397-6774-A6F46868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707412" cy="14996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Sealihasektor</a:t>
            </a:r>
            <a:r>
              <a:rPr lang="en-US" dirty="0"/>
              <a:t>: SAK-I </a:t>
            </a:r>
            <a:r>
              <a:rPr lang="en-US" dirty="0" err="1"/>
              <a:t>majanduslik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väärtusahelas</a:t>
            </a:r>
            <a:r>
              <a:rPr lang="en-US" dirty="0"/>
              <a:t> (1)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B292D92-DB87-D4E4-6F05-EF678FB4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26126"/>
            <a:ext cx="5298851" cy="4366974"/>
          </a:xfrm>
        </p:spPr>
        <p:txBody>
          <a:bodyPr>
            <a:normAutofit/>
          </a:bodyPr>
          <a:lstStyle/>
          <a:p>
            <a:r>
              <a:rPr lang="en-US" sz="1800" u="sng" dirty="0"/>
              <a:t>SAK-</a:t>
            </a:r>
            <a:r>
              <a:rPr lang="en-US" sz="1800" u="sng" dirty="0" err="1"/>
              <a:t>i</a:t>
            </a:r>
            <a:r>
              <a:rPr lang="en-US" sz="1800" u="sng" dirty="0"/>
              <a:t> </a:t>
            </a:r>
            <a:r>
              <a:rPr lang="en-US" sz="1800" u="sng" dirty="0" err="1"/>
              <a:t>hinnanguline</a:t>
            </a:r>
            <a:r>
              <a:rPr lang="en-US" sz="1800" u="sng" dirty="0"/>
              <a:t> </a:t>
            </a:r>
            <a:r>
              <a:rPr lang="en-US" sz="1800" u="sng" dirty="0" err="1"/>
              <a:t>majanduslik</a:t>
            </a:r>
            <a:r>
              <a:rPr lang="en-US" sz="1800" u="sng" dirty="0"/>
              <a:t> </a:t>
            </a:r>
            <a:r>
              <a:rPr lang="en-US" sz="1800" u="sng" dirty="0" err="1"/>
              <a:t>mõju</a:t>
            </a:r>
            <a:r>
              <a:rPr lang="en-US" sz="1800" u="sng" dirty="0"/>
              <a:t> 2026. </a:t>
            </a:r>
            <a:r>
              <a:rPr lang="en-US" sz="1800" u="sng" dirty="0" err="1"/>
              <a:t>aastal</a:t>
            </a:r>
            <a:r>
              <a:rPr lang="en-US" sz="1800" u="sng" dirty="0"/>
              <a:t> ja </a:t>
            </a:r>
            <a:r>
              <a:rPr lang="en-US" sz="1800" u="sng" dirty="0" err="1"/>
              <a:t>kui</a:t>
            </a:r>
            <a:r>
              <a:rPr lang="en-US" sz="1800" u="sng" dirty="0"/>
              <a:t> </a:t>
            </a:r>
            <a:r>
              <a:rPr lang="en-US" sz="1800" u="sng" dirty="0" err="1"/>
              <a:t>sektor</a:t>
            </a:r>
            <a:r>
              <a:rPr lang="en-US" sz="1800" u="sng" dirty="0"/>
              <a:t> </a:t>
            </a:r>
            <a:r>
              <a:rPr lang="en-US" sz="1800" u="sng" dirty="0" err="1"/>
              <a:t>ei</a:t>
            </a:r>
            <a:r>
              <a:rPr lang="en-US" sz="1800" u="sng" dirty="0"/>
              <a:t> </a:t>
            </a:r>
            <a:r>
              <a:rPr lang="en-US" sz="1800" u="sng" dirty="0" err="1"/>
              <a:t>taastu</a:t>
            </a:r>
            <a:r>
              <a:rPr lang="en-US" sz="1800" u="sng" dirty="0"/>
              <a:t>, </a:t>
            </a:r>
            <a:r>
              <a:rPr lang="en-US" sz="1800" u="sng" dirty="0" err="1"/>
              <a:t>siis</a:t>
            </a:r>
            <a:r>
              <a:rPr lang="en-US" sz="1800" u="sng" dirty="0"/>
              <a:t> </a:t>
            </a:r>
            <a:r>
              <a:rPr lang="en-US" sz="1800" u="sng" dirty="0" err="1"/>
              <a:t>igal</a:t>
            </a:r>
            <a:r>
              <a:rPr lang="en-US" sz="1800" u="sng" dirty="0"/>
              <a:t> </a:t>
            </a:r>
            <a:r>
              <a:rPr lang="en-US" sz="1800" u="sng" dirty="0" err="1"/>
              <a:t>järgneval</a:t>
            </a:r>
            <a:r>
              <a:rPr lang="en-US" sz="1800" u="sng" dirty="0"/>
              <a:t> </a:t>
            </a:r>
            <a:r>
              <a:rPr lang="en-US" sz="1800" u="sng" dirty="0" err="1"/>
              <a:t>aastal</a:t>
            </a:r>
            <a:r>
              <a:rPr lang="en-US" sz="1800" u="sng" dirty="0"/>
              <a:t>: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Tootmata</a:t>
            </a:r>
            <a:r>
              <a:rPr lang="en-US" sz="1800" dirty="0"/>
              <a:t> </a:t>
            </a:r>
            <a:r>
              <a:rPr lang="en-US" sz="1800" dirty="0" err="1"/>
              <a:t>jääb</a:t>
            </a:r>
            <a:r>
              <a:rPr lang="en-US" sz="1800" dirty="0"/>
              <a:t> ca 240 000 </a:t>
            </a:r>
            <a:r>
              <a:rPr lang="en-US" sz="1800" dirty="0" err="1"/>
              <a:t>nuumsiga</a:t>
            </a:r>
            <a:r>
              <a:rPr lang="en-US" sz="1800" dirty="0"/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/>
              <a:t>@120 kg/</a:t>
            </a:r>
            <a:r>
              <a:rPr lang="en-US" sz="1800" dirty="0" err="1"/>
              <a:t>siga</a:t>
            </a:r>
            <a:r>
              <a:rPr lang="en-US" sz="1800" dirty="0"/>
              <a:t> ja @1,44 </a:t>
            </a:r>
            <a:r>
              <a:rPr lang="en-US" sz="1800" dirty="0" err="1"/>
              <a:t>eurot</a:t>
            </a:r>
            <a:r>
              <a:rPr lang="en-US" sz="1800" dirty="0"/>
              <a:t>/kg </a:t>
            </a:r>
            <a:r>
              <a:rPr lang="en-US" sz="1800" dirty="0" err="1"/>
              <a:t>teeb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9900"/>
                </a:solidFill>
              </a:rPr>
              <a:t>-</a:t>
            </a:r>
            <a:r>
              <a:rPr lang="en-US" sz="1800" b="1" dirty="0">
                <a:solidFill>
                  <a:srgbClr val="FF0000"/>
                </a:solidFill>
              </a:rPr>
              <a:t>41,5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müügitulu</a:t>
            </a:r>
            <a:r>
              <a:rPr lang="en-US" sz="1800" dirty="0"/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Mõju</a:t>
            </a:r>
            <a:r>
              <a:rPr lang="en-US" sz="1800" dirty="0"/>
              <a:t> </a:t>
            </a:r>
            <a:r>
              <a:rPr lang="en-US" sz="1800" dirty="0" err="1"/>
              <a:t>söödatootjatele</a:t>
            </a:r>
            <a:r>
              <a:rPr lang="en-US" sz="1800" dirty="0"/>
              <a:t> ja –</a:t>
            </a:r>
            <a:r>
              <a:rPr lang="en-US" sz="1800" dirty="0" err="1"/>
              <a:t>müüjatele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-21,7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müügitulu</a:t>
            </a:r>
            <a:r>
              <a:rPr lang="en-US" sz="1800" dirty="0"/>
              <a:t>. </a:t>
            </a:r>
            <a:r>
              <a:rPr lang="en-US" sz="1800" dirty="0">
                <a:solidFill>
                  <a:srgbClr val="77933C"/>
                </a:solidFill>
              </a:rPr>
              <a:t>NB! </a:t>
            </a:r>
            <a:r>
              <a:rPr lang="en-US" sz="1800" dirty="0" err="1">
                <a:solidFill>
                  <a:srgbClr val="77933C"/>
                </a:solidFill>
              </a:rPr>
              <a:t>Väiksem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nõudlus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madalama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kvaliteediga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söödaviljale</a:t>
            </a:r>
            <a:r>
              <a:rPr lang="en-US" sz="1800" dirty="0">
                <a:solidFill>
                  <a:srgbClr val="77933C"/>
                </a:solidFill>
              </a:rPr>
              <a:t>, </a:t>
            </a:r>
            <a:r>
              <a:rPr lang="en-US" sz="1800" dirty="0" err="1">
                <a:solidFill>
                  <a:srgbClr val="77933C"/>
                </a:solidFill>
              </a:rPr>
              <a:t>st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mõju</a:t>
            </a:r>
            <a:r>
              <a:rPr lang="en-US" sz="1800" dirty="0">
                <a:solidFill>
                  <a:srgbClr val="77933C"/>
                </a:solidFill>
              </a:rPr>
              <a:t> </a:t>
            </a:r>
            <a:r>
              <a:rPr lang="en-US" sz="1800" dirty="0" err="1">
                <a:solidFill>
                  <a:srgbClr val="77933C"/>
                </a:solidFill>
              </a:rPr>
              <a:t>teraviljasektorile</a:t>
            </a:r>
            <a:r>
              <a:rPr lang="en-US" sz="1800" dirty="0">
                <a:solidFill>
                  <a:srgbClr val="77933C"/>
                </a:solidFill>
              </a:rPr>
              <a:t> ja </a:t>
            </a:r>
            <a:r>
              <a:rPr lang="en-US" sz="1800" dirty="0" err="1">
                <a:solidFill>
                  <a:srgbClr val="77933C"/>
                </a:solidFill>
              </a:rPr>
              <a:t>söödatööstusele</a:t>
            </a:r>
            <a:r>
              <a:rPr lang="en-US" sz="1800" dirty="0">
                <a:solidFill>
                  <a:srgbClr val="77933C"/>
                </a:solidFill>
              </a:rPr>
              <a:t>.</a:t>
            </a:r>
          </a:p>
          <a:p>
            <a:pPr marL="357188" indent="-269875">
              <a:buFont typeface="Wingdings" panose="05000000000000000000" pitchFamily="2" charset="2"/>
              <a:buChar char="§"/>
            </a:pPr>
            <a:r>
              <a:rPr lang="en-US" sz="1800" dirty="0" err="1"/>
              <a:t>Hinnanguliselt</a:t>
            </a:r>
            <a:r>
              <a:rPr lang="en-US" sz="1800" dirty="0"/>
              <a:t> </a:t>
            </a:r>
            <a:r>
              <a:rPr lang="en-US" sz="1800" dirty="0" err="1"/>
              <a:t>vastab</a:t>
            </a:r>
            <a:r>
              <a:rPr lang="en-US" sz="1800" dirty="0"/>
              <a:t> 41,5 </a:t>
            </a:r>
            <a:r>
              <a:rPr lang="en-US" sz="1800" dirty="0" err="1"/>
              <a:t>mln</a:t>
            </a:r>
            <a:r>
              <a:rPr lang="en-US" sz="1800" dirty="0"/>
              <a:t> </a:t>
            </a:r>
            <a:r>
              <a:rPr lang="en-US" sz="1800" dirty="0" err="1"/>
              <a:t>eurosele</a:t>
            </a:r>
            <a:r>
              <a:rPr lang="en-US" sz="1800" dirty="0"/>
              <a:t> </a:t>
            </a:r>
            <a:r>
              <a:rPr lang="en-US" sz="1800" dirty="0" err="1"/>
              <a:t>sealihatoodangule</a:t>
            </a:r>
            <a:r>
              <a:rPr lang="en-US" sz="1800" dirty="0"/>
              <a:t> </a:t>
            </a:r>
            <a:r>
              <a:rPr lang="en-US" sz="1800" dirty="0" err="1"/>
              <a:t>farmides</a:t>
            </a:r>
            <a:r>
              <a:rPr lang="en-US" sz="1800" dirty="0"/>
              <a:t> 200 </a:t>
            </a:r>
            <a:r>
              <a:rPr lang="en-US" sz="1800" dirty="0" err="1"/>
              <a:t>töötajat</a:t>
            </a:r>
            <a:r>
              <a:rPr lang="en-US" sz="1800" dirty="0"/>
              <a:t> – </a:t>
            </a:r>
            <a:r>
              <a:rPr lang="en-US" sz="1800" dirty="0" err="1"/>
              <a:t>tööjõukulu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5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dirty="0"/>
              <a:t>, </a:t>
            </a:r>
            <a:r>
              <a:rPr lang="en-US" sz="1800" dirty="0" err="1"/>
              <a:t>maksud</a:t>
            </a:r>
            <a:r>
              <a:rPr lang="en-US" sz="1800" dirty="0"/>
              <a:t> </a:t>
            </a:r>
            <a:r>
              <a:rPr lang="en-US" sz="1800" dirty="0" err="1"/>
              <a:t>riigile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2 </a:t>
            </a:r>
            <a:r>
              <a:rPr lang="en-US" sz="1800" b="1" dirty="0" err="1">
                <a:solidFill>
                  <a:srgbClr val="FF0000"/>
                </a:solidFill>
              </a:rPr>
              <a:t>mln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eurot</a:t>
            </a:r>
            <a:r>
              <a:rPr lang="en-US" sz="1800" b="1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8E654-2695-196F-C770-6C27F28CCB27}"/>
              </a:ext>
            </a:extLst>
          </p:cNvPr>
          <p:cNvSpPr txBox="1"/>
          <p:nvPr/>
        </p:nvSpPr>
        <p:spPr>
          <a:xfrm>
            <a:off x="1024128" y="6362295"/>
            <a:ext cx="4740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Allikas: EPKK </a:t>
            </a:r>
            <a:r>
              <a:rPr lang="en-US" sz="1100" dirty="0" err="1"/>
              <a:t>arvutused</a:t>
            </a:r>
            <a:endParaRPr lang="et-EE" sz="1100" dirty="0"/>
          </a:p>
        </p:txBody>
      </p:sp>
      <p:pic>
        <p:nvPicPr>
          <p:cNvPr id="6" name="Picture 5" descr="A pig with a factory in the background&#10;&#10;AI-generated content may be incorrect.">
            <a:extLst>
              <a:ext uri="{FF2B5EF4-FFF2-40B4-BE49-F238E27FC236}">
                <a16:creationId xmlns:a16="http://schemas.microsoft.com/office/drawing/2014/main" id="{367739DE-49B3-25D4-F618-59319F078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/>
          <a:stretch>
            <a:fillRect/>
          </a:stretch>
        </p:blipFill>
        <p:spPr>
          <a:xfrm>
            <a:off x="6731540" y="32296"/>
            <a:ext cx="5460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308</Words>
  <Application>Microsoft Macintosh PowerPoint</Application>
  <PresentationFormat>Widescreen</PresentationFormat>
  <Paragraphs>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 Theme</vt:lpstr>
      <vt:lpstr>STAREEGILINE EESMÄRK  SAK VABA EESTI </vt:lpstr>
      <vt:lpstr>KODUSIGADE ARV 31.01.2026</vt:lpstr>
      <vt:lpstr>PowerPoint Presentation</vt:lpstr>
      <vt:lpstr>PowerPoint Presentation</vt:lpstr>
      <vt:lpstr>PowerPoint Presentation</vt:lpstr>
      <vt:lpstr>PowerPoint Presentation</vt:lpstr>
      <vt:lpstr>Mis juhtub 2026?  https://experience.arcgis.com/experience/937960e0d7b94ddfb1d8e15fb6f0589b?org=pta-agri</vt:lpstr>
      <vt:lpstr>Eksistentsiaalne kriis seakasvatuses</vt:lpstr>
      <vt:lpstr>Sealihasektor: SAK-I majanduslik mõju väärtusahelas (1)</vt:lpstr>
      <vt:lpstr>Sealihasektor: Sak-I majanduslik mõju väärtusahelas (2)</vt:lpstr>
      <vt:lpstr>STAREEGILINE EESMÄRK  SAK VABA EESTI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Eesti Tõusigade Aretusühistu</dc:creator>
  <cp:lastModifiedBy>Eesti Tõusigade Aretusühistu</cp:lastModifiedBy>
  <cp:revision>4</cp:revision>
  <dcterms:created xsi:type="dcterms:W3CDTF">2026-02-18T05:58:40Z</dcterms:created>
  <dcterms:modified xsi:type="dcterms:W3CDTF">2026-02-22T14:01:10Z</dcterms:modified>
</cp:coreProperties>
</file>